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36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presentation.xml" ContentType="application/vnd.openxmlformats-officedocument.presentationml.presentation.main+xml"/>
  <Override PartName="/ppt/slides/slide3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slides/slide30.xml" ContentType="application/vnd.openxmlformats-officedocument.presentationml.slide+xml"/>
  <Override PartName="/ppt/slides/slide34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90" r:id="rId5"/>
  </p:sldMasterIdLst>
  <p:notesMasterIdLst>
    <p:notesMasterId r:id="rId44"/>
  </p:notesMasterIdLst>
  <p:handoutMasterIdLst>
    <p:handoutMasterId r:id="rId45"/>
  </p:handoutMasterIdLst>
  <p:sldIdLst>
    <p:sldId id="345" r:id="rId6"/>
    <p:sldId id="346" r:id="rId7"/>
    <p:sldId id="357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60" r:id="rId19"/>
    <p:sldId id="358" r:id="rId20"/>
    <p:sldId id="299" r:id="rId21"/>
    <p:sldId id="326" r:id="rId22"/>
    <p:sldId id="325" r:id="rId23"/>
    <p:sldId id="323" r:id="rId24"/>
    <p:sldId id="327" r:id="rId25"/>
    <p:sldId id="331" r:id="rId26"/>
    <p:sldId id="332" r:id="rId27"/>
    <p:sldId id="333" r:id="rId28"/>
    <p:sldId id="328" r:id="rId29"/>
    <p:sldId id="329" r:id="rId30"/>
    <p:sldId id="330" r:id="rId31"/>
    <p:sldId id="305" r:id="rId32"/>
    <p:sldId id="335" r:id="rId33"/>
    <p:sldId id="336" r:id="rId34"/>
    <p:sldId id="337" r:id="rId35"/>
    <p:sldId id="359" r:id="rId36"/>
    <p:sldId id="338" r:id="rId37"/>
    <p:sldId id="339" r:id="rId38"/>
    <p:sldId id="340" r:id="rId39"/>
    <p:sldId id="341" r:id="rId40"/>
    <p:sldId id="342" r:id="rId41"/>
    <p:sldId id="343" r:id="rId42"/>
    <p:sldId id="344" r:id="rId43"/>
  </p:sldIdLst>
  <p:sldSz cx="9144000" cy="6858000" type="screen4x3"/>
  <p:notesSz cx="7010400" cy="92964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6E6E6"/>
    <a:srgbClr val="3399FF"/>
    <a:srgbClr val="4D7CDB"/>
    <a:srgbClr val="FF3300"/>
    <a:srgbClr val="FF6600"/>
    <a:srgbClr val="CC0000"/>
    <a:srgbClr val="1D1D79"/>
    <a:srgbClr val="993300"/>
    <a:srgbClr val="BC8F00"/>
    <a:srgbClr val="1C1C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3078" autoAdjust="0"/>
    <p:restoredTop sz="94581" autoAdjust="0"/>
  </p:normalViewPr>
  <p:slideViewPr>
    <p:cSldViewPr>
      <p:cViewPr varScale="1">
        <p:scale>
          <a:sx n="87" d="100"/>
          <a:sy n="87" d="100"/>
        </p:scale>
        <p:origin x="1795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117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614" y="0"/>
            <a:ext cx="3037117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574"/>
            <a:ext cx="3037117" cy="46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614" y="8829574"/>
            <a:ext cx="3037117" cy="46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B3AB8E9-1689-48C1-AB61-0729B97186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691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117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614" y="0"/>
            <a:ext cx="3037117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51375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874" y="4415530"/>
            <a:ext cx="5608653" cy="418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574"/>
            <a:ext cx="3037117" cy="46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614" y="8829574"/>
            <a:ext cx="3037117" cy="46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77B25C-53AC-4B50-B2F7-4F21EF087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43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012FA-254C-41DF-9A08-FC2FA8688FE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2689043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85766-8023-4A42-80DC-AF097D997AFF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3943347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D4ACD-D2F8-48FB-B5D9-9B5FB2B893E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769909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TC_pp template_COV dtc blu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6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DTC_LHD dtc blue_foot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5375"/>
            <a:ext cx="755967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DTC_image_cluster_5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3875" y="3398838"/>
            <a:ext cx="23352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DTC-Logo-1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6215063"/>
            <a:ext cx="41529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42844" y="2000240"/>
            <a:ext cx="7772400" cy="1470025"/>
          </a:xfrm>
        </p:spPr>
        <p:txBody>
          <a:bodyPr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0926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1533525"/>
            <a:ext cx="6959620" cy="1143000"/>
          </a:xfrm>
        </p:spPr>
        <p:txBody>
          <a:bodyPr/>
          <a:lstStyle>
            <a:lvl1pPr algn="l">
              <a:defRPr sz="3600"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369468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1143000"/>
            <a:ext cx="8215312" cy="10001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0063" y="2214563"/>
            <a:ext cx="4038600" cy="4143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1063" y="2214563"/>
            <a:ext cx="4038600" cy="4143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324031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1143000"/>
            <a:ext cx="8215312" cy="10001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0063" y="2214563"/>
            <a:ext cx="4038600" cy="4143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1063" y="2214563"/>
            <a:ext cx="4038600" cy="4143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932427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092621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49837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26F26-8D23-4582-932E-553E73BD1AF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3303571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0D7C4-C7A9-42E3-BE80-AB4662B52FB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105776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31C16-27F3-4923-B451-553B9594851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0893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92C3E-4ADF-497B-AAFD-3BC1E3C305D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887104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CC382-A7A6-4C89-9413-EC7A7C8846C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0150604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06713-B8FD-4A63-9482-CFD1FD5DEA3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175829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42524-F7D1-4C03-B82B-A2758D43DB0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719694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7460D-4326-406F-B577-AF079F1A8F5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9596964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B541C3F-6778-473B-9706-3217A0B1797D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DTC_pp template_MH dtc blue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00063" y="1143000"/>
            <a:ext cx="82153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0063" y="2214563"/>
            <a:ext cx="82296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pic>
        <p:nvPicPr>
          <p:cNvPr id="1029" name="Picture 5" descr="DTC-Logo-1.jpg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8" y="6500813"/>
            <a:ext cx="41529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162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6BB6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6BB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6BB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6BB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6BB6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BB6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BB6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BB6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BB6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000">
          <a:solidFill>
            <a:srgbClr val="006BB6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800">
          <a:solidFill>
            <a:srgbClr val="006BB6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400">
          <a:solidFill>
            <a:srgbClr val="0084DE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000">
          <a:solidFill>
            <a:srgbClr val="099BFF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000">
          <a:solidFill>
            <a:srgbClr val="006BB6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►"/>
        <a:defRPr sz="2000">
          <a:solidFill>
            <a:srgbClr val="006BB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►"/>
        <a:defRPr sz="2000">
          <a:solidFill>
            <a:srgbClr val="006BB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►"/>
        <a:defRPr sz="2000">
          <a:solidFill>
            <a:srgbClr val="006BB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►"/>
        <a:defRPr sz="2000">
          <a:solidFill>
            <a:srgbClr val="006BB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cid:image003.jpg@01D46490.5A33F610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492896"/>
            <a:ext cx="7772400" cy="383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3600" b="1" i="1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Information Seminar Series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3600" b="1" i="1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3600" b="1" i="1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October - November 2018</a:t>
            </a: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708868" y="1202222"/>
            <a:ext cx="7772400" cy="114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</a:br>
            <a:endParaRPr kumimoji="0" lang="en-AU" altLang="en-US" sz="2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1958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pre-injury average weekly earnings (Schedule 3)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Commencement by proclamation (TBA)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Simplify method of calculating PIAWE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2991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savings and transitional provisions (Schedule 8)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PIAWE amendments will not apply to </a:t>
            </a:r>
            <a:r>
              <a:rPr kumimoji="0" lang="en-US" altLang="en-US" sz="2400" b="0" i="1" u="sng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injury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before commencement of Schedule 1 amendments (01/01/19)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PIAWE amendments require regulations and guidelines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PIAWE working group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 capacity disputes before Commission will include old and new PIAWE provisions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0028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medical assessments for permanent impairment (Schedule 2)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Commencement by proclamation (01/01/19)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No mandatory requirement to refer permanent impairment dispute to AMS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95272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medical assessments for permanent impairment (Schedule 2)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Removal of restriction preventing Registrar to refer permanent impairment assessment to AMS if liability in issue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Regulations regarding when medical dispute for permanent impairment </a:t>
            </a:r>
            <a:r>
              <a:rPr kumimoji="0" lang="en-US" altLang="en-US" sz="2400" b="0" i="1" u="sng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authorised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, </a:t>
            </a:r>
            <a:r>
              <a:rPr kumimoji="0" lang="en-US" altLang="en-US" sz="2400" b="0" i="1" u="sng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required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or </a:t>
            </a:r>
            <a:r>
              <a:rPr kumimoji="0" lang="en-US" altLang="en-US" sz="2400" b="0" i="1" u="sng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not permitted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to be referred to AMS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One assessment of degree of permanent impairment includes determination by Commission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6105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firefighters (Section 19A)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Commencement by proclamation (by 01/01/19)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Presumption of disease injury and substantial contributing factor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12 diseases; qualifying periods of service (5/10/15/25 yrs.)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Retrospective operation (important date: 27/09/18)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en-US" sz="8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Applies to volunteer bush fire fighters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en-US" sz="8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Review and report before 01/01/21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(Firefighters) Bill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48210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398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Questions?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AU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</a:b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44138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398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endParaRPr lang="en-US" altLang="en-US" sz="2000" b="1" kern="0" dirty="0"/>
          </a:p>
          <a:p>
            <a:pPr eaLnBrk="1" hangingPunct="1">
              <a:lnSpc>
                <a:spcPct val="90000"/>
              </a:lnSpc>
            </a:pPr>
            <a:r>
              <a:rPr lang="en-AU" altLang="en-US" sz="4400" b="1" i="1" kern="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The Digital Environment</a:t>
            </a:r>
          </a:p>
          <a:p>
            <a:pPr eaLnBrk="1" hangingPunct="1">
              <a:lnSpc>
                <a:spcPct val="90000"/>
              </a:lnSpc>
            </a:pPr>
            <a:endParaRPr lang="en-AU" altLang="en-US" sz="4400" b="1" kern="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AU" altLang="en-US" sz="1800" b="1" kern="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AU" altLang="en-US" sz="1800" b="1" kern="0" dirty="0">
              <a:solidFill>
                <a:srgbClr val="000000"/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AU" altLang="en-US" sz="2000" b="1" kern="0" dirty="0">
              <a:latin typeface="Arial" charset="0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708868" y="1202222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AU" altLang="en-US" sz="2800" b="1" kern="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849916"/>
            <a:ext cx="7772400" cy="44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Digital Service Delivery Platform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Website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Videos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Videoconferencing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76644" y="1052736"/>
            <a:ext cx="7772400" cy="58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Content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086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849916"/>
            <a:ext cx="7772400" cy="44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Parties</a:t>
            </a:r>
          </a:p>
          <a:p>
            <a:pPr marL="800100" lvl="1" indent="-342900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Lodgement via email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Commission</a:t>
            </a:r>
          </a:p>
          <a:p>
            <a:pPr marL="800100" lvl="1" indent="-342900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Sealed forms returned via email</a:t>
            </a:r>
          </a:p>
          <a:p>
            <a:pPr marL="800100" lvl="1" indent="-342900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Directions for Production and Access Orders via email</a:t>
            </a:r>
          </a:p>
          <a:p>
            <a:pPr marL="800100" lvl="1" indent="-342900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Outcome documents issued via email</a:t>
            </a: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AU" altLang="en-US" sz="2400" kern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Members &amp; Service </a:t>
            </a: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Providers</a:t>
            </a:r>
          </a:p>
          <a:p>
            <a:pPr marL="800100" lvl="1" indent="-342900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Briefs delivered via online portal</a:t>
            </a:r>
          </a:p>
          <a:p>
            <a:pPr marL="800100" lvl="1" indent="-342900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Outcome documents uploaded via online portal</a:t>
            </a: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76644" y="1052736"/>
            <a:ext cx="7772400" cy="58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Current Digital Service Delivery Environment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6358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849916"/>
            <a:ext cx="7772400" cy="44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Online Portal for Parties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Lodge, view and download applications and forms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Lodge, view and download supporting documents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View scheduled proceedings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View and download outcome documents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SMS notifications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View and download produced documents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Set up ‘superusers’</a:t>
            </a:r>
          </a:p>
          <a:p>
            <a:pPr lvl="1" algn="l" eaLnBrk="1" hangingPunct="1">
              <a:lnSpc>
                <a:spcPct val="90000"/>
              </a:lnSpc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76644" y="1052736"/>
            <a:ext cx="7772400" cy="58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Future Digital Service Delivery Environment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7585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Legislative amendments and changes to practice and   procedure</a:t>
            </a: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Digital service delivery</a:t>
            </a: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Good practice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Overview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0959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849916"/>
            <a:ext cx="7772400" cy="44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l" eaLnBrk="1" hangingPunct="1">
              <a:lnSpc>
                <a:spcPct val="90000"/>
              </a:lnSpc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76644" y="1052736"/>
            <a:ext cx="7772400" cy="58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Registration/Login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  <p:pic>
        <p:nvPicPr>
          <p:cNvPr id="5" name="Picture 4" descr="H:\temporary save for attach to email\register and login.PNG">
            <a:extLst>
              <a:ext uri="{FF2B5EF4-FFF2-40B4-BE49-F238E27FC236}">
                <a16:creationId xmlns:a16="http://schemas.microsoft.com/office/drawing/2014/main" id="{E73C3654-2931-464C-B050-989C94D7838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805" y="1849916"/>
            <a:ext cx="5226078" cy="460851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32033043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849916"/>
            <a:ext cx="7772400" cy="44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l" eaLnBrk="1" hangingPunct="1">
              <a:lnSpc>
                <a:spcPct val="90000"/>
              </a:lnSpc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539552" y="679968"/>
            <a:ext cx="7772400" cy="65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Setup Profile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  <p:pic>
        <p:nvPicPr>
          <p:cNvPr id="7" name="Picture 6" descr="cid:image003.jpg@01D46490.5A33F610">
            <a:extLst>
              <a:ext uri="{FF2B5EF4-FFF2-40B4-BE49-F238E27FC236}">
                <a16:creationId xmlns:a16="http://schemas.microsoft.com/office/drawing/2014/main" id="{67CD61EA-8BC4-48DE-B1AE-2BC4D47E139D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404" y="1412776"/>
            <a:ext cx="6518956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55084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268760"/>
            <a:ext cx="7772400" cy="506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l" eaLnBrk="1" hangingPunct="1">
              <a:lnSpc>
                <a:spcPct val="90000"/>
              </a:lnSpc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	- </a:t>
            </a:r>
            <a:r>
              <a:rPr kumimoji="0" lang="en-AU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provides an overview  of functionality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altLang="en-US" sz="2000" b="1" kern="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			</a:t>
            </a:r>
            <a:r>
              <a:rPr kumimoji="0" lang="en-AU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- lodge applications/forms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altLang="en-US" sz="2000" b="1" kern="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	- </a:t>
            </a:r>
            <a:r>
              <a:rPr kumimoji="0" lang="en-AU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list of matters </a:t>
            </a:r>
            <a:r>
              <a:rPr lang="en-AU" altLang="en-US" sz="2000" kern="0" dirty="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rPr>
              <a:t>and details of each matter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altLang="en-US" sz="2000" kern="0" dirty="0">
                <a:solidFill>
                  <a:srgbClr val="000000"/>
                </a:solidFill>
                <a:latin typeface="Arial" charset="0"/>
                <a:cs typeface="Arial" charset="0"/>
              </a:rPr>
              <a:t>	- </a:t>
            </a:r>
            <a:r>
              <a:rPr lang="en-AU" altLang="en-US" sz="2000" kern="0" dirty="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rPr>
              <a:t>list of upcoming allocations/events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altLang="en-US" sz="2000" kern="0" dirty="0">
                <a:solidFill>
                  <a:srgbClr val="000000"/>
                </a:solidFill>
                <a:latin typeface="Arial" charset="0"/>
                <a:cs typeface="Arial" charset="0"/>
              </a:rPr>
              <a:t>		</a:t>
            </a:r>
            <a:r>
              <a:rPr lang="en-AU" altLang="en-US" sz="2000" kern="0" dirty="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rPr>
              <a:t>- displays current contact details</a:t>
            </a:r>
            <a:endParaRPr kumimoji="0" lang="en-AU" altLang="en-US" sz="20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539552" y="679968"/>
            <a:ext cx="7772400" cy="65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Portal Menu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B2F7A9-7045-405F-968A-1E3D760589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411214"/>
            <a:ext cx="8222180" cy="4866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FF9169C-435B-4980-8574-6B50CC4AF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276872"/>
            <a:ext cx="933450" cy="285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78D569-305B-4223-B451-74D398C5BC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2989617"/>
            <a:ext cx="2552700" cy="30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156C84-46D9-45F9-9F78-58EF1DA2B1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3689432"/>
            <a:ext cx="876300" cy="2762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F7502D-FC60-4897-87F0-17007899E0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035" y="4411574"/>
            <a:ext cx="942975" cy="285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4E90A8-4DB0-4346-AE01-0BD1CE2BC6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292" y="5038276"/>
            <a:ext cx="1438275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04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849916"/>
            <a:ext cx="7772400" cy="44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l" eaLnBrk="1" hangingPunct="1">
              <a:lnSpc>
                <a:spcPct val="90000"/>
              </a:lnSpc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539552" y="679968"/>
            <a:ext cx="7772400" cy="65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Matter Details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80CE97E-BC4E-4382-88E5-5FE9D6FD8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412776"/>
            <a:ext cx="6544038" cy="503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79069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849916"/>
            <a:ext cx="7772400" cy="44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New look and feel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Easy navigation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Improved search functionality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Automatic language translation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New accessibility features</a:t>
            </a:r>
          </a:p>
          <a:p>
            <a:pPr lvl="1" algn="l" eaLnBrk="1" hangingPunct="1">
              <a:lnSpc>
                <a:spcPct val="90000"/>
              </a:lnSpc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76644" y="1052736"/>
            <a:ext cx="7772400" cy="58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Website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9804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849916"/>
            <a:ext cx="7772400" cy="44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Series of 5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Overview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Teleconference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Conciliation Conference/Arbitration Hearing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Medical  Assessment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Mediation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Translation into six community languages</a:t>
            </a:r>
          </a:p>
          <a:p>
            <a:pPr algn="l" eaLnBrk="1" hangingPunct="1">
              <a:lnSpc>
                <a:spcPct val="150000"/>
              </a:lnSpc>
              <a:defRPr/>
            </a:pPr>
            <a:endParaRPr lang="en-AU" altLang="en-US" sz="24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lvl="1" algn="l" eaLnBrk="1" hangingPunct="1">
              <a:lnSpc>
                <a:spcPct val="90000"/>
              </a:lnSpc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76644" y="1052736"/>
            <a:ext cx="7772400" cy="58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Videos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0366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849916"/>
            <a:ext cx="7772400" cy="44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Current Model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Teleconference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Face to Face Conciliation Conference/Arbitration Hearing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algn="l" eaLnBrk="1" hangingPunct="1">
              <a:lnSpc>
                <a:spcPct val="150000"/>
              </a:lnSpc>
              <a:defRPr/>
            </a:pPr>
            <a:r>
              <a:rPr lang="en-AU" altLang="en-US" sz="24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Potential Model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Videoconference</a:t>
            </a:r>
          </a:p>
          <a:p>
            <a:pPr marL="800100" lvl="1" indent="-342900" algn="l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AU" altLang="en-US" sz="2000" kern="0" dirty="0">
                <a:solidFill>
                  <a:srgbClr val="2D2DB9">
                    <a:lumMod val="50000"/>
                  </a:srgb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Face to Face Conciliation Conference/Arbitration Hearing</a:t>
            </a:r>
          </a:p>
          <a:p>
            <a:pPr lvl="1" algn="l" eaLnBrk="1" hangingPunct="1">
              <a:lnSpc>
                <a:spcPct val="150000"/>
              </a:lnSpc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lvl="1" algn="l" eaLnBrk="1" hangingPunct="1">
              <a:lnSpc>
                <a:spcPct val="90000"/>
              </a:lnSpc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800100" lvl="1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AU" altLang="en-US" sz="2000" kern="0" dirty="0">
              <a:solidFill>
                <a:srgbClr val="2D2DB9">
                  <a:lumMod val="50000"/>
                </a:srgb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76644" y="1052736"/>
            <a:ext cx="7772400" cy="58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Videoconferencing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65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398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Questions?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AU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</a:b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22067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398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endParaRPr lang="en-US" altLang="en-US" sz="2000" b="1" kern="0" dirty="0"/>
          </a:p>
          <a:p>
            <a:pPr eaLnBrk="1" hangingPunct="1">
              <a:lnSpc>
                <a:spcPct val="90000"/>
              </a:lnSpc>
            </a:pPr>
            <a:r>
              <a:rPr lang="en-AU" altLang="en-US" sz="4400" b="1" i="1" kern="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Good Practice</a:t>
            </a:r>
          </a:p>
          <a:p>
            <a:pPr eaLnBrk="1" hangingPunct="1">
              <a:lnSpc>
                <a:spcPct val="90000"/>
              </a:lnSpc>
            </a:pPr>
            <a:endParaRPr lang="en-AU" altLang="en-US" sz="4400" b="1" kern="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AU" altLang="en-US" sz="1800" b="1" kern="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AU" altLang="en-US" sz="1800" b="1" kern="0" dirty="0">
              <a:solidFill>
                <a:srgbClr val="000000"/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AU" altLang="en-US" sz="2000" b="1" kern="0" dirty="0">
              <a:latin typeface="Arial" charset="0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708868" y="1202222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AU" altLang="en-US" sz="2800" b="1" kern="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5145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Order of documents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Relevance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Quality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Duplicates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Section 74 notice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Statements, especially worker’s statement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Supporting Documents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21167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398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4400" b="1" i="1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Legislative Amendments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4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1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708868" y="1202222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7810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114562"/>
            <a:ext cx="7772400" cy="533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Order of documents (e-Bulletin No 77, March 2018)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Witness statements</a:t>
            </a:r>
          </a:p>
          <a:p>
            <a:pPr marL="742950" marR="0" lvl="1" indent="-28575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Worker</a:t>
            </a:r>
          </a:p>
          <a:p>
            <a:pPr marL="742950" marR="0" lvl="1" indent="-28575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witnesses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Claim forms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Dispute notices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Relevant correspondence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 of payments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Factual investigation reports,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Medical reports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Medical investigation reports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notes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Financial records</a:t>
            </a:r>
          </a:p>
          <a:p>
            <a:pPr marL="742950" marR="0" lvl="1" indent="-28575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Wage records</a:t>
            </a:r>
          </a:p>
          <a:p>
            <a:pPr marL="742950" marR="0" lvl="1" indent="-28575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 slips</a:t>
            </a:r>
          </a:p>
          <a:p>
            <a:pPr marL="742950" marR="0" lvl="1" indent="-28575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Bank statements</a:t>
            </a:r>
          </a:p>
          <a:p>
            <a:pPr marL="742950" marR="0" lvl="1" indent="-28575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Tax returns</a:t>
            </a:r>
          </a:p>
          <a:p>
            <a:pPr marL="742950" marR="0" lvl="1" indent="-28575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Award information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485011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Order of documents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Relevance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Quality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Duplicates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Section 74 notice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Statements, especially worker’s statement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Supporting Documents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2480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8C950AB-89C3-4638-8790-172A94BDA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100" y="1120077"/>
            <a:ext cx="7772400" cy="36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 statements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EB3BFFE-9777-47FF-987B-6734B9843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1628800"/>
            <a:ext cx="822960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Worker statements should include the following matters (where relevant):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Prior work history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Prior injury history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Names of medical practitioners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Periods of incapacity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Current address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Names and dates of birth of dependants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A full description of how each injury occurred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A description of the physical effects of each injury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any attempt at light work or alternative duties post injury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all unsuccessful attempts to find suitable work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any physical restrictions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the type of suitable duties the worker is fit for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the availability of suitable work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the earnings available in suitable employment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any witnesses to the accident/accidents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reports of injury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the compensation claimed including the amount claimed and the relevant periods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Details of the earnings of comparable employees</a:t>
            </a:r>
          </a:p>
        </p:txBody>
      </p:sp>
    </p:spTree>
    <p:extLst>
      <p:ext uri="{BB962C8B-B14F-4D97-AF65-F5344CB8AC3E}">
        <p14:creationId xmlns:p14="http://schemas.microsoft.com/office/powerpoint/2010/main" val="3495686237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Allegations of injury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Wage schedule information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Itemise section 60 expenses (schedule); notice of past benefits; receipts/invoices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Correctly name respondent, including government entities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Dispute Application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1950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114562"/>
            <a:ext cx="7772400" cy="505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Section 26(1), </a:t>
            </a:r>
            <a:r>
              <a:rPr kumimoji="0" lang="en-AU" sz="1200" b="0" i="1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Government Sector Employment Act</a:t>
            </a: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2013 </a:t>
            </a:r>
          </a:p>
          <a:p>
            <a:pPr marL="285750" marR="0" lvl="0" indent="-28575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government departments in Schedule 1, the correct legal identity of the respondent is “</a:t>
            </a: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Secretary, [Name of Department]</a:t>
            </a: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(see </a:t>
            </a:r>
            <a:r>
              <a:rPr kumimoji="0" lang="en-AU" sz="1200" b="0" i="1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Kelly v Secretary, Department of Family and Community Services </a:t>
            </a: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[2014] NSWCA 102 at [11]).</a:t>
            </a: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Department of Education,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Department of Family and Community Services,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Department of Finance, Services and Innovation,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Ministry of Health,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Department of Industry, Skills and Regional Development,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Department of Justice,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Department of Planning and Environment,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Department of Premier and Cabinet,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Department of Transport, and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The Treasury.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16B7D328-CB06-43A6-B7BF-86B48B338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100" y="1120077"/>
            <a:ext cx="7772400" cy="36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Government entities (e-Bulletin No 60, July 2015) 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37514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1114562"/>
            <a:ext cx="7772400" cy="57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proceedings that involve: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Ambulance Service of New South Wales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New South Wales Hospitals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Local Area Health Services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New South Wales Police Force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the appropriate legal identity is “</a:t>
            </a: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 of New South Wales</a:t>
            </a: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(see </a:t>
            </a:r>
            <a:r>
              <a:rPr kumimoji="0" lang="en-AU" sz="1200" b="0" i="1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Crown Proceedings Act</a:t>
            </a: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1988; </a:t>
            </a:r>
            <a:r>
              <a:rPr kumimoji="0" lang="en-AU" sz="1200" b="0" i="1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 of New South</a:t>
            </a:r>
            <a:br>
              <a:rPr kumimoji="0" lang="en-AU" sz="1200" b="0" i="1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AU" sz="1200" b="0" i="1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Wales v Bishop</a:t>
            </a: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[2014] NSWCA 354 at [26]–[28]; </a:t>
            </a:r>
            <a:r>
              <a:rPr kumimoji="0" lang="en-AU" sz="1200" b="0" i="1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Bright v State of New South Wales </a:t>
            </a: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[2017] NSWDC 257 at [37]).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16B7D328-CB06-43A6-B7BF-86B48B338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100" y="1120077"/>
            <a:ext cx="7772400" cy="36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Government entities (e-Bulletin No 60, July 2015) 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615463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Briefing counsel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Conference with client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Instructing at hearing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Proceedings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49180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e-Bulletins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User group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Publications – On Appeal, On Review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Website (wcc.nsw.gov.au)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Telephone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Keep Informed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59217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398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Questions?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AU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</a:b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5094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dispute resolution (Schedule 1)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medical assessments for permanent impairment (Schedule 2)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pre-injury average weekly earnings (Schedule 3)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savings and transitional provisions (Schedule 8)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85310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dispute resolution (Schedule 1)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Commencement by proclamation (01/01/19)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 capacity disputes will be determined by Commission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Insurer review of work capacity decision will be optional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Stay of work capacity decision if dispute lodged in time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39945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dispute resolution (Schedule 1)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Registrar may deal with work capacity dispute under </a:t>
            </a:r>
            <a:b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</a:b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Part 5 of Chapter 7 (expedited assessment)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Limited period for interim payment directions does not apply to work capacity disputes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Single dispute notice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1405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Form 1 – Application for Expedited Assessment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14 days to teleconference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Reply optional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14 days to decision if not settled</a:t>
            </a: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6EEA637-10E6-4B3F-BA00-F5AF514B855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59632" y="3356992"/>
          <a:ext cx="6552728" cy="1944217"/>
        </p:xfrm>
        <a:graphic>
          <a:graphicData uri="http://schemas.openxmlformats.org/drawingml/2006/table">
            <a:tbl>
              <a:tblPr/>
              <a:tblGrid>
                <a:gridCol w="6552728">
                  <a:extLst>
                    <a:ext uri="{9D8B030D-6E8A-4147-A177-3AD203B41FA5}">
                      <a16:colId xmlns:a16="http://schemas.microsoft.com/office/drawing/2014/main" val="1040085907"/>
                    </a:ext>
                  </a:extLst>
                </a:gridCol>
              </a:tblGrid>
              <a:tr h="722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AU" sz="1200" b="1" dirty="0">
                          <a:solidFill>
                            <a:srgbClr val="4472C4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 Claim to which dispute relates</a:t>
                      </a:r>
                      <a:endParaRPr lang="en-AU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3675856"/>
                  </a:ext>
                </a:extLst>
              </a:tr>
              <a:tr h="38184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solidFill>
                            <a:srgbClr val="4472C4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Weekly benefits compensation up to 12 weeks (liability/provisional payments)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4196644"/>
                  </a:ext>
                </a:extLst>
              </a:tr>
              <a:tr h="38184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solidFill>
                            <a:srgbClr val="4472C4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Weekly benefits compensation (work capacity)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457713"/>
                  </a:ext>
                </a:extLst>
              </a:tr>
              <a:tr h="45821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solidFill>
                            <a:srgbClr val="4472C4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Medical expenses compensation (where the amount is not more than $7,500 (as indexed))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924305"/>
                  </a:ext>
                </a:extLst>
              </a:tr>
            </a:tbl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8EE47019-5BDA-4C4B-811F-B48F120708D9}"/>
              </a:ext>
            </a:extLst>
          </p:cNvPr>
          <p:cNvSpPr/>
          <p:nvPr/>
        </p:nvSpPr>
        <p:spPr>
          <a:xfrm>
            <a:off x="1115616" y="4391393"/>
            <a:ext cx="3024336" cy="3337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498974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Form 2 – Application to Resolve a Dispute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28 days to teleconference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Possible conciliation/arbitration 3-8 weeks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21 days to decision if not settled</a:t>
            </a: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 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6EEA637-10E6-4B3F-BA00-F5AF514B855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59632" y="3356992"/>
          <a:ext cx="6552728" cy="1944217"/>
        </p:xfrm>
        <a:graphic>
          <a:graphicData uri="http://schemas.openxmlformats.org/drawingml/2006/table">
            <a:tbl>
              <a:tblPr/>
              <a:tblGrid>
                <a:gridCol w="6552728">
                  <a:extLst>
                    <a:ext uri="{9D8B030D-6E8A-4147-A177-3AD203B41FA5}">
                      <a16:colId xmlns:a16="http://schemas.microsoft.com/office/drawing/2014/main" val="1040085907"/>
                    </a:ext>
                  </a:extLst>
                </a:gridCol>
              </a:tblGrid>
              <a:tr h="722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AU" sz="1200" b="1" dirty="0">
                          <a:solidFill>
                            <a:srgbClr val="4472C4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 Claim to which dispute relates</a:t>
                      </a:r>
                      <a:endParaRPr lang="en-AU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3675856"/>
                  </a:ext>
                </a:extLst>
              </a:tr>
              <a:tr h="38184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AU" sz="1000" b="1" dirty="0">
                          <a:solidFill>
                            <a:srgbClr val="4472C4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1.1A For referral for determination by the Commission (s288 of the 1998 Act)</a:t>
                      </a:r>
                      <a:endParaRPr lang="en-AU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4196644"/>
                  </a:ext>
                </a:extLst>
              </a:tr>
              <a:tr h="38184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solidFill>
                            <a:srgbClr val="4472C4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Weekly benefits (liability)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457713"/>
                  </a:ext>
                </a:extLst>
              </a:tr>
              <a:tr h="45821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solidFill>
                            <a:srgbClr val="4472C4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Weekly benefits (work capacity)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924305"/>
                  </a:ext>
                </a:extLst>
              </a:tr>
            </a:tbl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8EE47019-5BDA-4C4B-811F-B48F120708D9}"/>
              </a:ext>
            </a:extLst>
          </p:cNvPr>
          <p:cNvSpPr/>
          <p:nvPr/>
        </p:nvSpPr>
        <p:spPr>
          <a:xfrm>
            <a:off x="899592" y="4725144"/>
            <a:ext cx="302433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32813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E6E6E6"/>
            </a:gs>
            <a:gs pos="0">
              <a:schemeClr val="bg1"/>
            </a:gs>
            <a:gs pos="100000">
              <a:srgbClr val="B8C6E3"/>
            </a:gs>
            <a:gs pos="100000">
              <a:srgbClr val="89A5DF">
                <a:alpha val="16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692100" y="2348880"/>
            <a:ext cx="77724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Amendments relating to savings and transitional provisions (Schedule 8)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1" u="sng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Existing work capacity decisions 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will be dealt with under existing provisions during </a:t>
            </a:r>
            <a:r>
              <a:rPr kumimoji="0" lang="en-US" altLang="en-US" sz="2400" b="0" i="1" u="sng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transitional review period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1" u="sng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Existing work capacity decision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means a work capacity decision made before commencement of Schedule 1 (01/01/19)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Transitional review period is the period 6 months from commencement (01/01/19) </a:t>
            </a:r>
            <a:r>
              <a:rPr kumimoji="0" lang="en-US" altLang="en-US" sz="2400" b="0" i="1" u="sng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or by regulation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800" b="0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696168" y="1191661"/>
            <a:ext cx="77724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Workers Compensation Legislation Amendment Act</a:t>
            </a:r>
            <a:r>
              <a:rPr kumimoji="0" lang="en-AU" altLang="en-US" sz="2800" b="1" i="0" u="none" strike="noStrike" kern="0" cap="none" spc="0" normalizeH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</a:t>
            </a:r>
            <a:r>
              <a:rPr kumimoji="0" lang="en-AU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2018</a:t>
            </a:r>
            <a:endParaRPr kumimoji="0" lang="en-AU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11F27-B6F4-47DF-9234-352DF9BAC1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74" y="199169"/>
            <a:ext cx="1402726" cy="91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87937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TC Powerpoint Template">
  <a:themeElements>
    <a:clrScheme name="EAP Level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AP Level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AP Level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P Level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P Level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P Level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P Level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P Level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P Level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P Level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P Level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P Level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P Level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P Level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57481CC1034A4CB0269F626BB5C809" ma:contentTypeVersion="1" ma:contentTypeDescription="Create a new document." ma:contentTypeScope="" ma:versionID="64f45dd072f1728e0c7a185627a5c13f">
  <xsd:schema xmlns:xsd="http://www.w3.org/2001/XMLSchema" xmlns:xs="http://www.w3.org/2001/XMLSchema" xmlns:p="http://schemas.microsoft.com/office/2006/metadata/properties" xmlns:ns1="http://schemas.microsoft.com/sharepoint/v3" xmlns:ns2="99d84295-dc8f-4bd3-b015-f60efa5ca9d5" targetNamespace="http://schemas.microsoft.com/office/2006/metadata/properties" ma:root="true" ma:fieldsID="ad6b817c5ff9f5553b2fb3994097c7b8" ns1:_="" ns2:_="">
    <xsd:import namespace="http://schemas.microsoft.com/sharepoint/v3"/>
    <xsd:import namespace="99d84295-dc8f-4bd3-b015-f60efa5ca9d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d84295-dc8f-4bd3-b015-f60efa5ca9d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99d84295-dc8f-4bd3-b015-f60efa5ca9d5">5VWVVCUMH5Q4-49-195</_dlc_DocId>
    <_dlc_DocIdUrl xmlns="99d84295-dc8f-4bd3-b015-f60efa5ca9d5">
      <Url>http://www.wcc.nsw.gov.au/Policies-and-Publications/_layouts/DocIdRedir.aspx?ID=5VWVVCUMH5Q4-49-195</Url>
      <Description>5VWVVCUMH5Q4-49-195</Description>
    </_dlc_DocIdUrl>
  </documentManagement>
</p:properties>
</file>

<file path=customXml/itemProps1.xml><?xml version="1.0" encoding="utf-8"?>
<ds:datastoreItem xmlns:ds="http://schemas.openxmlformats.org/officeDocument/2006/customXml" ds:itemID="{EDB4E82B-CD69-44A3-8357-3002B51348DE}"/>
</file>

<file path=customXml/itemProps2.xml><?xml version="1.0" encoding="utf-8"?>
<ds:datastoreItem xmlns:ds="http://schemas.openxmlformats.org/officeDocument/2006/customXml" ds:itemID="{35F1FB67-5DA3-4678-87DE-CF831E8F6950}"/>
</file>

<file path=customXml/itemProps3.xml><?xml version="1.0" encoding="utf-8"?>
<ds:datastoreItem xmlns:ds="http://schemas.openxmlformats.org/officeDocument/2006/customXml" ds:itemID="{614EB367-3936-4E45-A9D6-7890F4D9EDCF}"/>
</file>

<file path=customXml/itemProps4.xml><?xml version="1.0" encoding="utf-8"?>
<ds:datastoreItem xmlns:ds="http://schemas.openxmlformats.org/officeDocument/2006/customXml" ds:itemID="{21816212-E39F-4B5D-B232-C0E0B0D93F27}"/>
</file>

<file path=docProps/app.xml><?xml version="1.0" encoding="utf-8"?>
<Properties xmlns="http://schemas.openxmlformats.org/officeDocument/2006/extended-properties" xmlns:vt="http://schemas.openxmlformats.org/officeDocument/2006/docPropsVTypes">
  <TotalTime>3432</TotalTime>
  <Words>1139</Words>
  <Application>Microsoft Office PowerPoint</Application>
  <PresentationFormat>On-screen Show (4:3)</PresentationFormat>
  <Paragraphs>378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Calibri</vt:lpstr>
      <vt:lpstr>Courier New</vt:lpstr>
      <vt:lpstr>Symbol</vt:lpstr>
      <vt:lpstr>Times New Roman</vt:lpstr>
      <vt:lpstr>Verdana</vt:lpstr>
      <vt:lpstr>Wingdings</vt:lpstr>
      <vt:lpstr>Default Design</vt:lpstr>
      <vt:lpstr>DTC Powerpoint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D'arcy Australia P/L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WCC Seminar Series 2018 - Slide Pack.</dc:title>
  <dc:creator>Administrator</dc:creator>
  <cp:lastModifiedBy>Geoffrey Cramp</cp:lastModifiedBy>
  <cp:revision>364</cp:revision>
  <cp:lastPrinted>2018-10-22T23:58:59Z</cp:lastPrinted>
  <dcterms:created xsi:type="dcterms:W3CDTF">2003-01-30T04:09:49Z</dcterms:created>
  <dcterms:modified xsi:type="dcterms:W3CDTF">2018-11-28T21:17:32Z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0x0101003557481CC1034A4CB0269F626BB5C809</vt:lpwstr>
  </property>
  <property fmtid="{D5CDD505-2E9C-101B-9397-08002B2CF9AE}" pid="3" name="_dlc_DocIdItemGuid">
    <vt:lpwstr>795fed7b-14e7-4999-a06a-e4e2bfc3ba07</vt:lpwstr>
  </property>
  <property fmtid="{D5CDD505-2E9C-101B-9397-08002B2CF9AE}" pid="4" name="Order">
    <vt:r8>19500</vt:r8>
  </property>
</Properties>
</file>